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19" r:id="rId2"/>
    <p:sldId id="318" r:id="rId3"/>
    <p:sldId id="258" r:id="rId4"/>
    <p:sldId id="274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FF33"/>
    <a:srgbClr val="D2126F"/>
    <a:srgbClr val="F5960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210" autoAdjust="0"/>
    <p:restoredTop sz="94628" autoAdjust="0"/>
  </p:normalViewPr>
  <p:slideViewPr>
    <p:cSldViewPr>
      <p:cViewPr>
        <p:scale>
          <a:sx n="66" d="100"/>
          <a:sy n="66" d="100"/>
        </p:scale>
        <p:origin x="-1380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6AE460-2E53-4CA6-A7FA-A43212796FFD}" type="datetimeFigureOut">
              <a:rPr lang="ru-RU" smtClean="0"/>
              <a:pPr/>
              <a:t>06.12.2025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FBE61C-C95A-49F4-9DD2-65785A5D8D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9782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dlya-prezentatsii-Radu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280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071538" y="1214422"/>
            <a:ext cx="650085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/>
              <a:t>Презентация</a:t>
            </a:r>
            <a:br>
              <a:rPr lang="ru-RU" sz="4400" b="1" i="1" dirty="0" smtClean="0"/>
            </a:br>
            <a:r>
              <a:rPr lang="ru-RU" sz="4400" b="1" i="1" dirty="0" smtClean="0"/>
              <a:t> «АДАПТАЦИЯ </a:t>
            </a:r>
            <a:r>
              <a:rPr lang="ru-RU" sz="4400" b="1" i="1" dirty="0" smtClean="0"/>
              <a:t>ДЕТЕЙ РАННЕГО ВОЗРАСТА</a:t>
            </a:r>
          </a:p>
          <a:p>
            <a:r>
              <a:rPr lang="ru-RU" sz="4400" b="1" i="1" dirty="0" smtClean="0"/>
              <a:t>В ДЕТСКОМ САДУ» </a:t>
            </a:r>
          </a:p>
          <a:p>
            <a:pPr algn="r"/>
            <a:r>
              <a:rPr lang="ru-RU" sz="4400" b="1" i="1" dirty="0" smtClean="0"/>
              <a:t> </a:t>
            </a:r>
            <a:r>
              <a:rPr lang="ru-RU" sz="4400" b="1" i="1" dirty="0" smtClean="0"/>
              <a:t>          </a:t>
            </a:r>
            <a:r>
              <a:rPr lang="ru-RU" sz="2000" b="1" i="1" dirty="0" smtClean="0"/>
              <a:t> Воспитатели МБДОУ                 «Детский сад «Радуга»</a:t>
            </a:r>
          </a:p>
          <a:p>
            <a:pPr algn="r"/>
            <a:r>
              <a:rPr lang="ru-RU" sz="2000" b="1" i="1" dirty="0" smtClean="0"/>
              <a:t>Зайдуллина Э.Р.</a:t>
            </a:r>
          </a:p>
          <a:p>
            <a:pPr algn="r"/>
            <a:r>
              <a:rPr lang="ru-RU" sz="2000" b="1" i="1" dirty="0" smtClean="0"/>
              <a:t>Батыршина Г.С.</a:t>
            </a:r>
            <a:endParaRPr lang="ru-RU" sz="44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dlya-prezentatsii-Radu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14349" y="928670"/>
            <a:ext cx="8072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                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        </a:t>
            </a: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7971" y="970860"/>
            <a:ext cx="7954511" cy="5421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адаптация: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длительность 16-40 дней) 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Отклонения в поведении приобретают выраженный характер, ОРВИ встречаются один раз в 2-3 недели. </a:t>
            </a:r>
            <a:b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нарушения выражены более и длительно :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аппетит восстанавливаются в течение 20-40дней,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речевая активность (30-40 дней),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эмоциональное состояние (30 дней),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двигательная активность, претерпевающая значительные изменения, приходит в норму за 30-35 дней,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со взрослыми и сверстниками не нарушается,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функциональные изменения отчетливо выражены, фиксируются заболевания (например, острая респираторная инфекция).</a:t>
            </a:r>
          </a:p>
        </p:txBody>
      </p:sp>
    </p:spTree>
    <p:extLst>
      <p:ext uri="{BB962C8B-B14F-4D97-AF65-F5344CB8AC3E}">
        <p14:creationId xmlns:p14="http://schemas.microsoft.com/office/powerpoint/2010/main" xmlns="" val="198430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dlya-prezentatsii-Radu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14349" y="928670"/>
            <a:ext cx="8072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                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        </a:t>
            </a: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Рисунок 3" descr="SHablon-dlya-prezentatsii-Radu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7707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14349" y="928670"/>
            <a:ext cx="8280920" cy="5858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Тяжелая адаптация </a:t>
            </a: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(от 2 до 6 месяцев) сопровождается грубым нарушением всех проявлений и реакций ребенка.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снижением аппетита (иногда возникает рвота при кормлении),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резким нарушением сна, 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ребенок нередко избегает контактов со сверстниками, пытается уединиться,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отмечается проявление агрессии,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подавленное состояние в течение долгого времени (ребенок плачет, пассивен, иногда происходит волнообразная смена настроения),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обычно видимые изменения происходят в речевой и двигательной активности, возможна временная задержка в психическом развитии,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при тяжелой адаптации, как правило, дети заболевают в течение первых 10 дней и продолжают повторно болеть в течение всего времени привыкания к коллективу сверстников.</a:t>
            </a:r>
          </a:p>
        </p:txBody>
      </p:sp>
    </p:spTree>
    <p:extLst>
      <p:ext uri="{BB962C8B-B14F-4D97-AF65-F5344CB8AC3E}">
        <p14:creationId xmlns:p14="http://schemas.microsoft.com/office/powerpoint/2010/main" xmlns="" val="239567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dlya-prezentatsii-Radu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7639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691680" y="332660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Адаптационный период условно делится на 3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тапа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2991" y="1163657"/>
            <a:ext cx="828092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           </a:t>
            </a: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I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этап - подготовительный.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Его следует начинать за 1-2 месяца до приема ребенка в детский сад. Задача этого этапа – сформировать такие стереотипы в поведении ребенка, которые помогут ему безболезненно приобщиться к новым для него условиям</a:t>
            </a: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303030">
                  <a:lumMod val="50000"/>
                </a:srgbClr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Коррекцию необходимо провести в домашних условиях, и делать это следует постепенно, не торопясь, оберегая нервную систему ребенка от переутомления</a:t>
            </a: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303030">
                  <a:lumMod val="50000"/>
                </a:srgbClr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Необходимо обратить внимание на формирование навыков самостоятельности.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Ребенок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, умеющий есть, самостоятельно одеваться и раздеваться, в детском саду не будет чувствовать себя беспомощным, зависимым от взрослых, что положительно скажется на самочувствии.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Умение 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самостоятельно занять себя игрушками поможет ему отвлечься от переживаний, на некоторое время сгладить остроту отрицательных эмоций.</a:t>
            </a:r>
            <a:endParaRPr lang="ru-RU" sz="2000" dirty="0">
              <a:solidFill>
                <a:srgbClr val="303030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317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dlya-prezentatsii-Radu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70409" y="1772816"/>
            <a:ext cx="856895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1100" b="1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II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этап – основной.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Главная задача данного этапа 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- создание положительного образа воспитателя.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2000" dirty="0">
              <a:solidFill>
                <a:srgbClr val="303030">
                  <a:lumMod val="50000"/>
                </a:srgbClr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Родители должны понимать важность этого этапа и стараться установить с воспитателем доброжелательные отношения.</a:t>
            </a:r>
            <a:b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rgbClr val="303030">
                  <a:lumMod val="50000"/>
                </a:srgbClr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Воспитатель, узнавая ребенка, со слов родителей, </a:t>
            </a: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сможет 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найти подход к ребенку значительно быстрее и точнее, а ребенок в свое время начнет доверять воспитателю, испытывая при этом чувство физической и психической защиты.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775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dlya-prezentatsii-Radu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14349" y="928670"/>
            <a:ext cx="8072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                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        </a:t>
            </a: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5" y="1166844"/>
            <a:ext cx="849694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           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III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этап – заключительный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 </a:t>
            </a:r>
            <a:endParaRPr lang="ru-RU" sz="2400" dirty="0" smtClean="0">
              <a:solidFill>
                <a:srgbClr val="303030">
                  <a:lumMod val="50000"/>
                </a:srgbClr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Чтобы  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привыкание к ДОУ было максимально безболезненным для ребёнка, нужно сделать его постепенным (у каждого ребенка проходит индивидуально);</a:t>
            </a:r>
            <a:endParaRPr lang="ru-RU" sz="2000" dirty="0">
              <a:solidFill>
                <a:srgbClr val="303030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   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В течении 1-2 недель ребёнок посещает детский сад 2 часа, затем время увеличивают на 1,5-2 часа.</a:t>
            </a:r>
            <a:endParaRPr lang="ru-RU" sz="2000" dirty="0">
              <a:solidFill>
                <a:srgbClr val="303030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 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Следует помнить, что в процессе привыкания в первую очередь нормализуются настроение, самочувствие ребенка, аппетит, в последнюю очередь – сон. </a:t>
            </a:r>
            <a:endParaRPr lang="ru-RU" sz="2000" dirty="0">
              <a:solidFill>
                <a:srgbClr val="303030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26316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dlya-prezentatsii-Radu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37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467544" y="0"/>
            <a:ext cx="867645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n w="18000">
                  <a:solidFill>
                    <a:srgbClr val="726056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       </a:t>
            </a:r>
          </a:p>
          <a:p>
            <a:pPr algn="ctr"/>
            <a:endParaRPr lang="ru-RU" sz="1400" b="1" dirty="0">
              <a:ln w="18000">
                <a:solidFill>
                  <a:srgbClr val="726056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n w="18000">
                <a:solidFill>
                  <a:srgbClr val="726056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sz="1400" b="1" dirty="0">
              <a:ln w="18000">
                <a:solidFill>
                  <a:srgbClr val="726056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n w="18000">
                <a:solidFill>
                  <a:srgbClr val="726056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sz="1400" b="1" dirty="0">
              <a:ln w="18000">
                <a:solidFill>
                  <a:srgbClr val="726056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8000">
                  <a:solidFill>
                    <a:srgbClr val="726056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18000">
                  <a:solidFill>
                    <a:srgbClr val="726056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Объективные </a:t>
            </a:r>
            <a:r>
              <a:rPr lang="ru-RU" sz="2400" b="1" dirty="0">
                <a:ln w="18000">
                  <a:solidFill>
                    <a:srgbClr val="726056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показатели окончания периода </a:t>
            </a:r>
            <a:r>
              <a:rPr lang="ru-RU" sz="2400" b="1" dirty="0" smtClean="0">
                <a:ln w="18000">
                  <a:solidFill>
                    <a:srgbClr val="726056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адаптации:</a:t>
            </a:r>
            <a:endParaRPr lang="ru-RU" sz="2000" dirty="0" smtClean="0">
              <a:solidFill>
                <a:srgbClr val="303030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хороший 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аппетит,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бодрое эмоциональное состояние,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активное поведение ребенка,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соответствующая возрасту нормальная прибавка массы тела</a:t>
            </a: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000" dirty="0">
              <a:solidFill>
                <a:srgbClr val="303030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показывают наблюдения, по мере привыкания к новым условиям у детей </a:t>
            </a: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сначала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восстанавливается аппетит,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труднее </a:t>
            </a:r>
            <a:r>
              <a:rPr lang="ru-RU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sz="2000" dirty="0" err="1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глубокий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сон,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рмализуется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 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(от двух недель до двух-трех месяцев)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длительнее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сохраняются нарушения эмоционального состояния. </a:t>
            </a:r>
          </a:p>
          <a:p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Восстановление 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аппетита и сна не сразу обеспечивает нормальную прибавку массы тела, если сохраняется у ребенка пониженный эмоциональный тонус.</a:t>
            </a:r>
          </a:p>
          <a:p>
            <a:endParaRPr lang="ru-RU" sz="2000" dirty="0">
              <a:solidFill>
                <a:srgbClr val="303030">
                  <a:lumMod val="50000"/>
                </a:srgbClr>
              </a:solidFill>
              <a:latin typeface="Comic Sans MS" pitchFamily="66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ln w="18000">
                <a:solidFill>
                  <a:srgbClr val="726056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1429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dlya-prezentatsii-Radu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14349" y="928670"/>
            <a:ext cx="8072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                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        </a:t>
            </a: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47665" y="476673"/>
            <a:ext cx="6552728" cy="288032"/>
          </a:xfrm>
        </p:spPr>
        <p:txBody>
          <a:bodyPr>
            <a:normAutofit fontScale="90000"/>
          </a:bodyPr>
          <a:lstStyle/>
          <a:p>
            <a:pPr lvl="0"/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</a:b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</a:br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</a:b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</a:br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</a:b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</a:br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</a:br>
            <a:r>
              <a:rPr lang="ru-RU" sz="27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Советы </a:t>
            </a:r>
            <a:r>
              <a:rPr lang="ru-RU" sz="27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родителям</a:t>
            </a:r>
            <a:r>
              <a:rPr lang="ru-RU" sz="27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27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pitchFamily="34" charset="0"/>
              </a:rPr>
            </a:br>
            <a:endParaRPr lang="ru-RU" sz="27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25525" y="1451890"/>
            <a:ext cx="8250140" cy="5112568"/>
          </a:xfrm>
        </p:spPr>
        <p:txBody>
          <a:bodyPr>
            <a:normAutofit fontScale="85000" lnSpcReduction="10000"/>
          </a:bodyPr>
          <a:lstStyle/>
          <a:p>
            <a:pPr lvl="0" algn="l"/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  <a:p>
            <a:pPr lvl="0" algn="l"/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При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ярко выраженных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отрицательных эмоциональных состояниях ребенка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целесообразно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воздержаться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посещения ребенком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детского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сада</a:t>
            </a:r>
          </a:p>
          <a:p>
            <a:pPr lvl="0"/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2-3 дня.</a:t>
            </a:r>
          </a:p>
          <a:p>
            <a:pPr lvl="0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Расскажите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родным и знакомым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присутствии ребёнка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 algn="l">
              <a:lnSpc>
                <a:spcPct val="150000"/>
              </a:lnSpc>
            </a:pP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-что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 уже ходите в детский сад.</a:t>
            </a:r>
          </a:p>
          <a:p>
            <a:pPr lvl="0" algn="l">
              <a:lnSpc>
                <a:spcPct val="150000"/>
              </a:lnSpc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какой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молодец. </a:t>
            </a:r>
          </a:p>
          <a:p>
            <a:pPr lvl="0" algn="l">
              <a:lnSpc>
                <a:spcPct val="150000"/>
              </a:lnSpc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-ведь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теперь взрослый, совсем как мама и папа ходит на работу. </a:t>
            </a:r>
          </a:p>
          <a:p>
            <a:pPr lvl="0" algn="l">
              <a:lnSpc>
                <a:spcPct val="150000"/>
              </a:lnSpc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-в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детском саду тебе будет интересно, ты познакомишься </a:t>
            </a:r>
          </a:p>
          <a:p>
            <a:pPr lvl="0" algn="l">
              <a:lnSpc>
                <a:spcPct val="150000"/>
              </a:lnSpc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и подружишься с другими ребятами и взрослыми.</a:t>
            </a:r>
          </a:p>
          <a:p>
            <a:pPr lvl="0" algn="l">
              <a:lnSpc>
                <a:spcPct val="150000"/>
              </a:lnSpc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тром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тебя отведу в детский сад, а вечером заберу. </a:t>
            </a:r>
          </a:p>
          <a:p>
            <a:pPr lvl="0" algn="l">
              <a:lnSpc>
                <a:spcPct val="150000"/>
              </a:lnSpc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-ты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 расскажешь, что у тебя было интересного, </a:t>
            </a:r>
          </a:p>
          <a:p>
            <a:pPr lvl="0" algn="l">
              <a:lnSpc>
                <a:spcPct val="150000"/>
              </a:lnSpc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что ты узнал нового.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9366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dlya-prezentatsii-Radu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565" y="30112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14349" y="928670"/>
            <a:ext cx="8072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                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        </a:t>
            </a: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9553" y="1451892"/>
            <a:ext cx="8352928" cy="4785422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Придумайте традицию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прощания или приветствия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(пожатия руки, поцелуй в носик, «Пока, скоро увидимся») 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 простые, но регулярно повторяющиеся мелочи позволят малышу прогнозировать ситуацию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 всегда приходит за мной. Когда говорит : «Пока, скоро увидимся!»)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Расставание не следует затягивать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прощайтесь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легко и быстро.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вызывайте у ребёнка тревогу. 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Ваше спокойствие, уверенность, улыбка говорят малышу, что все в порядке и можно смело отправляться в группу.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Постарайтесь пораньше забирать ребёнка  из детского сада, он очень скучает.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8575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dlya-prezentatsii-Radu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6984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14349" y="928670"/>
            <a:ext cx="8072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                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        </a:t>
            </a: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619673" y="332660"/>
            <a:ext cx="7272808" cy="1368151"/>
          </a:xfrm>
        </p:spPr>
        <p:txBody>
          <a:bodyPr>
            <a:normAutofit fontScale="90000"/>
          </a:bodyPr>
          <a:lstStyle/>
          <a:p>
            <a:pPr lvl="0"/>
            <a:r>
              <a:rPr lang="ru-RU" sz="27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От родителей </a:t>
            </a:r>
            <a:r>
              <a:rPr lang="ru-RU" sz="27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 зависит </a:t>
            </a:r>
            <a:r>
              <a:rPr lang="ru-RU" sz="27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эмоциональный настрой ребёнка: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pitchFamily="34" charset="0"/>
              </a:rPr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1" y="1451891"/>
            <a:ext cx="7160840" cy="4857430"/>
          </a:xfrm>
        </p:spPr>
        <p:txBody>
          <a:bodyPr>
            <a:normAutofit/>
          </a:bodyPr>
          <a:lstStyle/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период адаптации будьте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терпимы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изменившемуся поведению ребёнка.</a:t>
            </a:r>
          </a:p>
          <a:p>
            <a:pPr lvl="0"/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 же взрослый человек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должны понять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ребенок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капризничает не потому что «плохой», а из-за того, что ему очень трудно привыкнуть к новому помещению, детям,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воспитателю,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режиму.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утрам когда собираетесь в детский  сад,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старайтесь создавать спокойную, жизнерадостную атмосферу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 позитивным настроем обсуждайте предстоящий день. </a:t>
            </a:r>
          </a:p>
          <a:p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Тогда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день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точно  будет удачным и для вас и для ребенка.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7499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dlya-prezentatsii-Radu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14349" y="928670"/>
            <a:ext cx="8072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                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        </a:t>
            </a: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2136342"/>
            <a:ext cx="68407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3175" cmpd="sng">
                  <a:solidFill>
                    <a:prstClr val="black">
                      <a:lumMod val="95000"/>
                      <a:lumOff val="5000"/>
                      <a:alpha val="55000"/>
                    </a:prst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</a:t>
            </a:r>
          </a:p>
          <a:p>
            <a:pPr algn="ctr"/>
            <a:r>
              <a:rPr lang="ru-RU" sz="3600" b="1" dirty="0">
                <a:ln w="3175" cmpd="sng">
                  <a:solidFill>
                    <a:prstClr val="black">
                      <a:lumMod val="95000"/>
                      <a:lumOff val="5000"/>
                      <a:alpha val="55000"/>
                    </a:prst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</a:p>
          <a:p>
            <a:pPr algn="ctr"/>
            <a:r>
              <a:rPr lang="ru-RU" sz="3600" b="1" dirty="0">
                <a:ln w="3175" cmpd="sng">
                  <a:solidFill>
                    <a:prstClr val="black">
                      <a:lumMod val="95000"/>
                      <a:lumOff val="5000"/>
                      <a:alpha val="55000"/>
                    </a:prst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ВНИМАНИЕ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100530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dlya-prezentatsii-Radu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14349" y="928670"/>
            <a:ext cx="8072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                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        </a:t>
            </a: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6701" y="1340771"/>
            <a:ext cx="864096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Презентация</a:t>
            </a:r>
            <a:r>
              <a:rPr lang="ru-RU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i="1" spc="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«АДАПТАЦИЯ ДЕТЕЙ </a:t>
            </a:r>
            <a:endParaRPr lang="ru-RU" sz="2800" b="1" i="1" spc="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РАННЕГО </a:t>
            </a:r>
            <a:r>
              <a:rPr lang="ru-RU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ВОЗРАСТА</a:t>
            </a:r>
            <a:br>
              <a:rPr lang="ru-RU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ДЕТСКОМ САДУ»</a:t>
            </a:r>
            <a:endParaRPr lang="ru-RU" sz="28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6300192" y="5589241"/>
            <a:ext cx="2736304" cy="1800200"/>
          </a:xfrm>
        </p:spPr>
        <p:txBody>
          <a:bodyPr>
            <a:normAutofit fontScale="92500" lnSpcReduction="20000"/>
          </a:bodyPr>
          <a:lstStyle/>
          <a:p>
            <a:pPr lvl="0" algn="l">
              <a:spcBef>
                <a:spcPts val="0"/>
              </a:spcBef>
            </a:pPr>
            <a:endParaRPr lang="ru-RU" sz="1800" b="1" cap="all" dirty="0" smtClean="0">
              <a:ln w="12700" cmpd="sng">
                <a:solidFill>
                  <a:srgbClr val="303030">
                    <a:lumMod val="75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139700">
                  <a:srgbClr val="AC956E">
                    <a:satMod val="175000"/>
                    <a:alpha val="40000"/>
                  </a:srgbClr>
                </a:glow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lvl="0" algn="l">
              <a:spcBef>
                <a:spcPts val="0"/>
              </a:spcBef>
            </a:pPr>
            <a:endParaRPr lang="ru-RU" sz="1800" b="1" cap="all" dirty="0">
              <a:ln w="12700" cmpd="sng">
                <a:solidFill>
                  <a:srgbClr val="303030">
                    <a:lumMod val="75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139700">
                  <a:srgbClr val="AC956E">
                    <a:satMod val="175000"/>
                    <a:alpha val="40000"/>
                  </a:srgbClr>
                </a:glow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lvl="0" algn="l">
              <a:spcBef>
                <a:spcPts val="0"/>
              </a:spcBef>
            </a:pPr>
            <a:endParaRPr lang="ru-RU" sz="1800" b="1" cap="all" dirty="0" smtClean="0">
              <a:ln w="12700" cmpd="sng">
                <a:solidFill>
                  <a:srgbClr val="303030">
                    <a:lumMod val="75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139700">
                  <a:srgbClr val="AC956E">
                    <a:satMod val="175000"/>
                    <a:alpha val="40000"/>
                  </a:srgbClr>
                </a:glow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lvl="0" algn="l">
              <a:spcBef>
                <a:spcPts val="0"/>
              </a:spcBef>
            </a:pPr>
            <a:r>
              <a:rPr lang="ru-RU" sz="1600" b="1" cap="all" dirty="0" smtClean="0">
                <a:ln w="12700" cmpd="sng">
                  <a:solidFill>
                    <a:srgbClr val="303030">
                      <a:lumMod val="75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glow rad="139700">
                    <a:srgbClr val="AC956E">
                      <a:satMod val="175000"/>
                      <a:alpha val="40000"/>
                    </a:srgbClr>
                  </a:glow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Воспитатель   </a:t>
            </a:r>
            <a:endParaRPr lang="ru-RU" sz="1600" b="1" cap="all" dirty="0">
              <a:ln w="12700" cmpd="sng">
                <a:solidFill>
                  <a:srgbClr val="303030">
                    <a:lumMod val="75000"/>
                  </a:srgbClr>
                </a:solidFill>
                <a:prstDash val="solid"/>
              </a:ln>
              <a:solidFill>
                <a:srgbClr val="C00000"/>
              </a:solidFill>
              <a:effectLst>
                <a:glow rad="139700">
                  <a:srgbClr val="AC956E">
                    <a:satMod val="175000"/>
                    <a:alpha val="40000"/>
                  </a:srgbClr>
                </a:glow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lvl="0" algn="l">
              <a:spcBef>
                <a:spcPts val="0"/>
              </a:spcBef>
            </a:pPr>
            <a:r>
              <a:rPr lang="ru-RU" sz="1600" b="1" cap="all" dirty="0" err="1">
                <a:ln w="12700" cmpd="sng">
                  <a:solidFill>
                    <a:srgbClr val="303030">
                      <a:lumMod val="75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glow rad="139700">
                    <a:srgbClr val="AC956E">
                      <a:satMod val="175000"/>
                      <a:alpha val="40000"/>
                    </a:srgbClr>
                  </a:glow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МКДоу</a:t>
            </a:r>
            <a:r>
              <a:rPr lang="ru-RU" sz="1600" b="1" cap="all" dirty="0">
                <a:ln w="12700" cmpd="sng">
                  <a:solidFill>
                    <a:srgbClr val="303030">
                      <a:lumMod val="75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glow rad="139700">
                    <a:srgbClr val="AC956E">
                      <a:satMod val="175000"/>
                      <a:alpha val="40000"/>
                    </a:srgbClr>
                  </a:glow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Д/С №8</a:t>
            </a:r>
          </a:p>
          <a:p>
            <a:pPr lvl="0" algn="l">
              <a:spcBef>
                <a:spcPts val="0"/>
              </a:spcBef>
            </a:pPr>
            <a:r>
              <a:rPr lang="ru-RU" sz="1600" b="1" cap="all" dirty="0" err="1">
                <a:ln w="12700" cmpd="sng">
                  <a:solidFill>
                    <a:srgbClr val="303030">
                      <a:lumMod val="75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glow rad="139700">
                    <a:srgbClr val="AC956E">
                      <a:satMod val="175000"/>
                      <a:alpha val="40000"/>
                    </a:srgbClr>
                  </a:glow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Бахолдина</a:t>
            </a:r>
            <a:r>
              <a:rPr lang="ru-RU" sz="1600" b="1" cap="all" dirty="0">
                <a:ln w="12700" cmpd="sng">
                  <a:solidFill>
                    <a:srgbClr val="303030">
                      <a:lumMod val="75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glow rad="139700">
                    <a:srgbClr val="AC956E">
                      <a:satMod val="175000"/>
                      <a:alpha val="40000"/>
                    </a:srgbClr>
                  </a:glow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О.И.</a:t>
            </a:r>
          </a:p>
          <a:p>
            <a:pPr lvl="0" algn="l">
              <a:spcBef>
                <a:spcPts val="0"/>
              </a:spcBef>
            </a:pPr>
            <a:r>
              <a:rPr lang="ru-RU" sz="1600" b="1" cap="all" dirty="0">
                <a:ln w="12700" cmpd="sng">
                  <a:solidFill>
                    <a:srgbClr val="303030">
                      <a:lumMod val="75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glow rad="139700">
                    <a:srgbClr val="AC956E">
                      <a:satMod val="175000"/>
                      <a:alpha val="40000"/>
                    </a:srgbClr>
                  </a:glow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Г. Острогожск, </a:t>
            </a:r>
          </a:p>
          <a:p>
            <a:pPr lvl="0" algn="l">
              <a:spcBef>
                <a:spcPts val="0"/>
              </a:spcBef>
            </a:pPr>
            <a:r>
              <a:rPr lang="ru-RU" sz="1600" b="1" cap="all" dirty="0">
                <a:ln w="12700" cmpd="sng">
                  <a:solidFill>
                    <a:srgbClr val="303030">
                      <a:lumMod val="75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glow rad="139700">
                    <a:srgbClr val="AC956E">
                      <a:satMod val="175000"/>
                      <a:alpha val="40000"/>
                    </a:srgbClr>
                  </a:glow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Воронежской обл</a:t>
            </a:r>
            <a:r>
              <a:rPr lang="ru-RU" sz="1600" cap="all" dirty="0">
                <a:ln w="12700" cmpd="sng">
                  <a:solidFill>
                    <a:srgbClr val="303030">
                      <a:lumMod val="75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glow rad="139700">
                    <a:srgbClr val="AC956E">
                      <a:satMod val="175000"/>
                      <a:alpha val="40000"/>
                    </a:srgbClr>
                  </a:glow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5" name="Picture 2" descr="C:\Мои файлы\все фото\фото\DSC027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14412" y="-1"/>
            <a:ext cx="9858412" cy="73938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3890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dlya-prezentatsii-Radu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280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14349" y="928673"/>
            <a:ext cx="807249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раннего возраста – </a:t>
            </a:r>
            <a:b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очаровательные существа. </a:t>
            </a:r>
            <a:b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деятельны, любопытны, искренни, забавны. </a:t>
            </a:r>
            <a:b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Наблюдать за ними - одно удовольствие. </a:t>
            </a:r>
            <a:b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маленьких детей к взрослым идут волны </a:t>
            </a:r>
            <a:b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умиротворения и расслабленности. </a:t>
            </a:r>
            <a:b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и ребенок вправе рассчитывать на бескорыстную любовь, доброжелательность и ласку. </a:t>
            </a:r>
            <a:b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ребенку хорошо и спокойно, он быстро развивается. </a:t>
            </a:r>
            <a:b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для этого нужно? </a:t>
            </a:r>
            <a:b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Прежде всего - обеспечить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внутреннее эмоциональное благополучие малыша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dlya-prezentatsii-Radu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811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14349" y="928670"/>
            <a:ext cx="8072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                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        </a:t>
            </a: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3" y="928672"/>
            <a:ext cx="727280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Детский сад </a:t>
            </a:r>
            <a:r>
              <a:rPr lang="ru-RU" sz="2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- новый период в жизни ребенка. Для него это, прежде всего, первый опыт коллективного общения. 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Новую обстановку, незнакомых людей не все дети принимают</a:t>
            </a:r>
            <a:r>
              <a:rPr lang="en-US" sz="2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сразу и без проблем.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Большинство из них реагируют на детский сад плачем. Одни легко входят в группу, но плачут</a:t>
            </a:r>
            <a:r>
              <a:rPr lang="en-US" sz="2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вечером дома, другие - соглашаются идти в детский сад с утра, а перед входом</a:t>
            </a:r>
            <a:r>
              <a:rPr lang="en-US" sz="2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в группу начинают капризничать и плакать</a:t>
            </a:r>
            <a:r>
              <a:rPr lang="ru-RU" sz="2000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Степень адаптации</a:t>
            </a:r>
            <a:r>
              <a:rPr lang="ru-RU" sz="2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ребенка к детскому саду определяет его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психическое 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     и физическое </a:t>
            </a:r>
            <a:r>
              <a:rPr lang="ru-RU" sz="2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здоровье.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Резкое предъявление нового помещения, новых игрушек, новых людей, новых правил жизни – это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и эмоциональный, и информационный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стресс.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682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dlya-prezentatsii-Radu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856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259633" y="1988841"/>
            <a:ext cx="705678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Адаптация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(от лат. </a:t>
            </a:r>
            <a:r>
              <a:rPr lang="ru-RU" sz="2000" dirty="0" err="1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аdaptatio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приспособление) - способность организма приспосабливаться к различным условиям внешней среды. </a:t>
            </a:r>
          </a:p>
          <a:p>
            <a:pPr algn="ctr"/>
            <a:endParaRPr lang="ru-RU" sz="2000" dirty="0">
              <a:solidFill>
                <a:srgbClr val="303030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адаптация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это вхождение ребенка в коллектив сверстников (социальную группу), принятие норм, правил поведения в обществе, приспособление к условиям пребывания в процессе которого формируется самосознание и ролевое поведение, способность к самоконтролю, самообслуживанию, адекватных связей с окружающим. 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147248" cy="79208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такое адаптация?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154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dlya-prezentatsii-Radu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984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14349" y="928670"/>
            <a:ext cx="8072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                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        </a:t>
            </a: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124744"/>
            <a:ext cx="77768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Адаптация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процесс вхождения человека в новую для него среду и приспособление к ее условиям. </a:t>
            </a:r>
            <a:b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Адаптация 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сложный и постепенный процесс, имеющий свою продолжительность у каждого ребёнка.   </a:t>
            </a:r>
            <a:b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Адаптация является активным процессом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приводящим к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-Позитивным 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результатам (</a:t>
            </a:r>
            <a:r>
              <a:rPr lang="ru-RU" sz="2000" dirty="0" err="1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адаптированность</a:t>
            </a: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-Негативным 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(стресс) </a:t>
            </a:r>
            <a:endParaRPr lang="ru-RU" sz="2000" dirty="0" smtClean="0">
              <a:solidFill>
                <a:srgbClr val="303030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Критерий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успешной адаптации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-Внутренний 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комфорт (эмоциональная удовлетворенность) </a:t>
            </a:r>
            <a:b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-Внешняя 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адекватность поведения (способность легко и точно выполнять новые требования)</a:t>
            </a:r>
          </a:p>
        </p:txBody>
      </p:sp>
    </p:spTree>
    <p:extLst>
      <p:ext uri="{BB962C8B-B14F-4D97-AF65-F5344CB8AC3E}">
        <p14:creationId xmlns:p14="http://schemas.microsoft.com/office/powerpoint/2010/main" xmlns="" val="210842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dlya-prezentatsii-Radu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3986" y="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14349" y="928670"/>
            <a:ext cx="8072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                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        </a:t>
            </a: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451890"/>
            <a:ext cx="8072493" cy="511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достигнутый уровень психического и физического развития,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здоровья ребенка,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 ребенка,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уровень развития навыков самообслуживания (КГН),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аличие навыков 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коммуникативного общения со взрослыми и сверстниками,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аличие навыков 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предметной и игровой деятельности;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ип  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нервной </a:t>
            </a:r>
            <a:r>
              <a:rPr lang="ru-RU" sz="2000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 (холерик, сангвиник, флегматик, меланхолик);</a:t>
            </a:r>
            <a:endParaRPr lang="ru-RU" sz="2000" dirty="0">
              <a:solidFill>
                <a:srgbClr val="303030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детей и форма воспитания в семье,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здоровье родителей</a:t>
            </a:r>
            <a:r>
              <a:rPr lang="ru-RU" sz="2000" dirty="0">
                <a:solidFill>
                  <a:srgbClr val="303030">
                    <a:lumMod val="50000"/>
                  </a:srgbClr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</p:spPr>
        <p:txBody>
          <a:bodyPr vert="horz" numCol="1"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Факторы, влияющие на адаптацию ребенка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129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dlya-prezentatsii-Radu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20" y="3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14349" y="928670"/>
            <a:ext cx="8072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                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        </a:t>
            </a: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190283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Легкая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адаптация: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длительность </a:t>
            </a: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15-20 </a:t>
            </a:r>
            <a:r>
              <a:rPr lang="ru-RU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дней). Характеризуется </a:t>
            </a: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незначительными</a:t>
            </a:r>
            <a:r>
              <a:rPr lang="en-US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отклонениями в поведении, редкими заболеваниями, протекающими без </a:t>
            </a:r>
            <a:r>
              <a:rPr lang="ru-RU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осложнений.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временное </a:t>
            </a: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нарушение сна (нормализуется в течение 7-10 дней);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аппетита (норма по истечении 10 дней);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неадекватные эмоциональные реакции (капризы, замкнутость, агрессия, угнетенное состояние и т.д.),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изменения в речевой, ориентировочной и игровой активности приходит в норму за 20-30 дней;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 взаимоотношений со взрослыми и двигательная активность практически не изменяются;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функциональные нарушения практически не выражены, нормализуются за 2-4 недели, заболеваний не возникает.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симптомы исчезают в течение месяца (2-3 недели нормативно).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1" y="332656"/>
            <a:ext cx="8352928" cy="857624"/>
          </a:xfrm>
        </p:spPr>
        <p:txBody>
          <a:bodyPr>
            <a:normAutofit/>
          </a:bodyPr>
          <a:lstStyle/>
          <a:p>
            <a:pPr lvl="0"/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Три степени </a:t>
            </a:r>
            <a:r>
              <a:rPr lang="ru-RU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тяжести прохождения адаптации к детскому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саду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804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dlya-prezentatsii-Radu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6547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14349" y="928670"/>
            <a:ext cx="8072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                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        </a:t>
            </a: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451890"/>
            <a:ext cx="86409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Легкая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адаптация: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длительность </a:t>
            </a: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15-20 </a:t>
            </a:r>
            <a:r>
              <a:rPr lang="ru-RU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дней). Характеризуется </a:t>
            </a: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незначительными</a:t>
            </a:r>
            <a:r>
              <a:rPr lang="en-US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отклонениями в поведении, редкими заболеваниями, протекающими без </a:t>
            </a:r>
            <a:r>
              <a:rPr lang="ru-RU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осложнений.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временное </a:t>
            </a: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нарушение сна (нормализуется в течение 7-10 дней);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аппетита (норма по истечении 10 дней);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неадекватные эмоциональные реакции (капризы, замкнутость, агрессия, угнетенное состояние и т.д.),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изменения в речевой, ориентировочной и игровой активности приходит в норму за 20-30 дней;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 взаимоотношений со взрослыми и двигательная активность практически не изменяются;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функциональные нарушения практически не выражены, нормализуются за 2-4 недели, заболеваний не возникает.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>
                <a:solidFill>
                  <a:srgbClr val="303030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симптомы исчезают в течение месяца (2-3 недели нормативно).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1" y="332656"/>
            <a:ext cx="8352928" cy="857624"/>
          </a:xfrm>
        </p:spPr>
        <p:txBody>
          <a:bodyPr>
            <a:normAutofit/>
          </a:bodyPr>
          <a:lstStyle/>
          <a:p>
            <a:pPr lvl="0"/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Три степени </a:t>
            </a:r>
            <a:r>
              <a:rPr lang="ru-RU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тяжести прохождения адаптации к детскому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саду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026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1183</Words>
  <Application>Microsoft Office PowerPoint</Application>
  <PresentationFormat>Экран (4:3)</PresentationFormat>
  <Paragraphs>152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Что такое адаптация? </vt:lpstr>
      <vt:lpstr>Слайд 6</vt:lpstr>
      <vt:lpstr>Факторы, влияющие на адаптацию ребенка</vt:lpstr>
      <vt:lpstr>Три степени тяжести прохождения адаптации к детскому саду</vt:lpstr>
      <vt:lpstr>Три степени тяжести прохождения адаптации к детскому саду</vt:lpstr>
      <vt:lpstr>Слайд 10</vt:lpstr>
      <vt:lpstr>Слайд 11</vt:lpstr>
      <vt:lpstr>Слайд 12</vt:lpstr>
      <vt:lpstr>Слайд 13</vt:lpstr>
      <vt:lpstr>Слайд 14</vt:lpstr>
      <vt:lpstr>Слайд 15</vt:lpstr>
      <vt:lpstr>       Советы родителям </vt:lpstr>
      <vt:lpstr>Придумайте традицию – прощания или приветствия  (пожатия руки, поцелуй в носик, «Пока, скоро увидимся»)   Эти простые, но регулярно повторяющиеся мелочи позволят малышу прогнозировать ситуацию (мама всегда приходит за мной. Когда говорит : «Пока, скоро увидимся!»)  Расставание не следует затягивать, прощайтесь легко и быстро.   Не вызывайте у ребёнка тревогу.  Ваше спокойствие, уверенность, улыбка говорят малышу, что все в порядке и можно смело отправляться в группу.  Постарайтесь пораньше забирать ребёнка  из детского сада, он очень скучает. </vt:lpstr>
      <vt:lpstr>От родителей  зависит эмоциональный настрой ребёнка: 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Гузель</dc:creator>
  <cp:lastModifiedBy>Ильназ</cp:lastModifiedBy>
  <cp:revision>173</cp:revision>
  <dcterms:created xsi:type="dcterms:W3CDTF">2013-10-01T19:06:56Z</dcterms:created>
  <dcterms:modified xsi:type="dcterms:W3CDTF">2025-12-06T17:20:12Z</dcterms:modified>
</cp:coreProperties>
</file>